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706" r:id="rId1"/>
  </p:sldMasterIdLst>
  <p:notesMasterIdLst>
    <p:notesMasterId r:id="rId20"/>
  </p:notesMasterIdLst>
  <p:handoutMasterIdLst>
    <p:handoutMasterId r:id="rId21"/>
  </p:handoutMasterIdLst>
  <p:sldIdLst>
    <p:sldId id="274" r:id="rId2"/>
    <p:sldId id="275" r:id="rId3"/>
    <p:sldId id="332" r:id="rId4"/>
    <p:sldId id="318" r:id="rId5"/>
    <p:sldId id="324" r:id="rId6"/>
    <p:sldId id="323" r:id="rId7"/>
    <p:sldId id="333" r:id="rId8"/>
    <p:sldId id="325" r:id="rId9"/>
    <p:sldId id="331" r:id="rId10"/>
    <p:sldId id="327" r:id="rId11"/>
    <p:sldId id="328" r:id="rId12"/>
    <p:sldId id="329" r:id="rId13"/>
    <p:sldId id="330" r:id="rId14"/>
    <p:sldId id="320" r:id="rId15"/>
    <p:sldId id="317" r:id="rId16"/>
    <p:sldId id="334" r:id="rId17"/>
    <p:sldId id="321" r:id="rId18"/>
    <p:sldId id="326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138"/>
    <a:srgbClr val="F8F8F8"/>
    <a:srgbClr val="868688"/>
    <a:srgbClr val="58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7" autoAdjust="0"/>
    <p:restoredTop sz="96271"/>
  </p:normalViewPr>
  <p:slideViewPr>
    <p:cSldViewPr>
      <p:cViewPr>
        <p:scale>
          <a:sx n="80" d="100"/>
          <a:sy n="80" d="100"/>
        </p:scale>
        <p:origin x="141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17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DE150-8DD0-4758-86F1-D47425D1701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01A00E3-652A-4A35-B4EC-5DD149B176E9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NL" sz="2000" dirty="0"/>
            <a:t>Projectontwikkeling</a:t>
          </a:r>
        </a:p>
      </dgm:t>
    </dgm:pt>
    <dgm:pt modelId="{C495342C-7BFA-42CC-B88B-E67CB19FC7B5}" type="parTrans" cxnId="{CEA5F17B-B465-486A-AC1B-BC3C215D62F9}">
      <dgm:prSet/>
      <dgm:spPr/>
      <dgm:t>
        <a:bodyPr/>
        <a:lstStyle/>
        <a:p>
          <a:endParaRPr lang="nl-NL"/>
        </a:p>
      </dgm:t>
    </dgm:pt>
    <dgm:pt modelId="{54BB5BE3-9087-4215-A2ED-8C689B944DE1}" type="sibTrans" cxnId="{CEA5F17B-B465-486A-AC1B-BC3C215D62F9}">
      <dgm:prSet/>
      <dgm:spPr/>
      <dgm:t>
        <a:bodyPr/>
        <a:lstStyle/>
        <a:p>
          <a:endParaRPr lang="nl-NL"/>
        </a:p>
      </dgm:t>
    </dgm:pt>
    <dgm:pt modelId="{85BEEBC1-9E9E-492C-BCB3-32C0C5D755A1}" type="pres">
      <dgm:prSet presAssocID="{182DE150-8DD0-4758-86F1-D47425D1701E}" presName="Name0" presStyleCnt="0">
        <dgm:presLayoutVars>
          <dgm:dir/>
          <dgm:animLvl val="lvl"/>
          <dgm:resizeHandles val="exact"/>
        </dgm:presLayoutVars>
      </dgm:prSet>
      <dgm:spPr/>
    </dgm:pt>
    <dgm:pt modelId="{AA5154C3-80E5-401D-AC06-78C5BFF33919}" type="pres">
      <dgm:prSet presAssocID="{501A00E3-652A-4A35-B4EC-5DD149B176E9}" presName="parTxOnly" presStyleLbl="node1" presStyleIdx="0" presStyleCnt="1" custLinFactNeighborX="328" custLinFactNeighborY="7518">
        <dgm:presLayoutVars>
          <dgm:chMax val="0"/>
          <dgm:chPref val="0"/>
          <dgm:bulletEnabled val="1"/>
        </dgm:presLayoutVars>
      </dgm:prSet>
      <dgm:spPr/>
    </dgm:pt>
  </dgm:ptLst>
  <dgm:cxnLst>
    <dgm:cxn modelId="{DF442F49-AB1C-4B55-BBC2-0CDEFBECFE6F}" type="presOf" srcId="{501A00E3-652A-4A35-B4EC-5DD149B176E9}" destId="{AA5154C3-80E5-401D-AC06-78C5BFF33919}" srcOrd="0" destOrd="0" presId="urn:microsoft.com/office/officeart/2005/8/layout/chevron1"/>
    <dgm:cxn modelId="{CEA5F17B-B465-486A-AC1B-BC3C215D62F9}" srcId="{182DE150-8DD0-4758-86F1-D47425D1701E}" destId="{501A00E3-652A-4A35-B4EC-5DD149B176E9}" srcOrd="0" destOrd="0" parTransId="{C495342C-7BFA-42CC-B88B-E67CB19FC7B5}" sibTransId="{54BB5BE3-9087-4215-A2ED-8C689B944DE1}"/>
    <dgm:cxn modelId="{21B040BA-6491-4ECC-924D-C69C5150C8DD}" type="presOf" srcId="{182DE150-8DD0-4758-86F1-D47425D1701E}" destId="{85BEEBC1-9E9E-492C-BCB3-32C0C5D755A1}" srcOrd="0" destOrd="0" presId="urn:microsoft.com/office/officeart/2005/8/layout/chevron1"/>
    <dgm:cxn modelId="{EF9955C8-35A2-4935-8F36-6AB8352EA550}" type="presParOf" srcId="{85BEEBC1-9E9E-492C-BCB3-32C0C5D755A1}" destId="{AA5154C3-80E5-401D-AC06-78C5BFF3391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DE150-8DD0-4758-86F1-D47425D1701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01A00E3-652A-4A35-B4EC-5DD149B176E9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NL" sz="2000" dirty="0"/>
            <a:t>Projectontwikkeling</a:t>
          </a:r>
        </a:p>
      </dgm:t>
    </dgm:pt>
    <dgm:pt modelId="{C495342C-7BFA-42CC-B88B-E67CB19FC7B5}" type="parTrans" cxnId="{CEA5F17B-B465-486A-AC1B-BC3C215D62F9}">
      <dgm:prSet/>
      <dgm:spPr/>
      <dgm:t>
        <a:bodyPr/>
        <a:lstStyle/>
        <a:p>
          <a:endParaRPr lang="nl-NL"/>
        </a:p>
      </dgm:t>
    </dgm:pt>
    <dgm:pt modelId="{54BB5BE3-9087-4215-A2ED-8C689B944DE1}" type="sibTrans" cxnId="{CEA5F17B-B465-486A-AC1B-BC3C215D62F9}">
      <dgm:prSet/>
      <dgm:spPr/>
      <dgm:t>
        <a:bodyPr/>
        <a:lstStyle/>
        <a:p>
          <a:endParaRPr lang="nl-NL"/>
        </a:p>
      </dgm:t>
    </dgm:pt>
    <dgm:pt modelId="{85BEEBC1-9E9E-492C-BCB3-32C0C5D755A1}" type="pres">
      <dgm:prSet presAssocID="{182DE150-8DD0-4758-86F1-D47425D1701E}" presName="Name0" presStyleCnt="0">
        <dgm:presLayoutVars>
          <dgm:dir/>
          <dgm:animLvl val="lvl"/>
          <dgm:resizeHandles val="exact"/>
        </dgm:presLayoutVars>
      </dgm:prSet>
      <dgm:spPr/>
    </dgm:pt>
    <dgm:pt modelId="{AA5154C3-80E5-401D-AC06-78C5BFF33919}" type="pres">
      <dgm:prSet presAssocID="{501A00E3-652A-4A35-B4EC-5DD149B176E9}" presName="parTxOnly" presStyleLbl="node1" presStyleIdx="0" presStyleCnt="1" custLinFactNeighborX="328" custLinFactNeighborY="7518">
        <dgm:presLayoutVars>
          <dgm:chMax val="0"/>
          <dgm:chPref val="0"/>
          <dgm:bulletEnabled val="1"/>
        </dgm:presLayoutVars>
      </dgm:prSet>
      <dgm:spPr/>
    </dgm:pt>
  </dgm:ptLst>
  <dgm:cxnLst>
    <dgm:cxn modelId="{DF442F49-AB1C-4B55-BBC2-0CDEFBECFE6F}" type="presOf" srcId="{501A00E3-652A-4A35-B4EC-5DD149B176E9}" destId="{AA5154C3-80E5-401D-AC06-78C5BFF33919}" srcOrd="0" destOrd="0" presId="urn:microsoft.com/office/officeart/2005/8/layout/chevron1"/>
    <dgm:cxn modelId="{CEA5F17B-B465-486A-AC1B-BC3C215D62F9}" srcId="{182DE150-8DD0-4758-86F1-D47425D1701E}" destId="{501A00E3-652A-4A35-B4EC-5DD149B176E9}" srcOrd="0" destOrd="0" parTransId="{C495342C-7BFA-42CC-B88B-E67CB19FC7B5}" sibTransId="{54BB5BE3-9087-4215-A2ED-8C689B944DE1}"/>
    <dgm:cxn modelId="{21B040BA-6491-4ECC-924D-C69C5150C8DD}" type="presOf" srcId="{182DE150-8DD0-4758-86F1-D47425D1701E}" destId="{85BEEBC1-9E9E-492C-BCB3-32C0C5D755A1}" srcOrd="0" destOrd="0" presId="urn:microsoft.com/office/officeart/2005/8/layout/chevron1"/>
    <dgm:cxn modelId="{EF9955C8-35A2-4935-8F36-6AB8352EA550}" type="presParOf" srcId="{85BEEBC1-9E9E-492C-BCB3-32C0C5D755A1}" destId="{AA5154C3-80E5-401D-AC06-78C5BFF3391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154C3-80E5-401D-AC06-78C5BFF33919}">
      <dsp:nvSpPr>
        <dsp:cNvPr id="0" name=""/>
        <dsp:cNvSpPr/>
      </dsp:nvSpPr>
      <dsp:spPr>
        <a:xfrm>
          <a:off x="2311" y="0"/>
          <a:ext cx="2364818" cy="495110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Projectontwikkeling</a:t>
          </a:r>
        </a:p>
      </dsp:txBody>
      <dsp:txXfrm>
        <a:off x="249866" y="0"/>
        <a:ext cx="1869708" cy="495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154C3-80E5-401D-AC06-78C5BFF33919}">
      <dsp:nvSpPr>
        <dsp:cNvPr id="0" name=""/>
        <dsp:cNvSpPr/>
      </dsp:nvSpPr>
      <dsp:spPr>
        <a:xfrm>
          <a:off x="2311" y="0"/>
          <a:ext cx="2364818" cy="495110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Projectontwikkeling</a:t>
          </a:r>
        </a:p>
      </dsp:txBody>
      <dsp:txXfrm>
        <a:off x="249866" y="0"/>
        <a:ext cx="1869708" cy="495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A6C2E-93FF-47B1-A047-67033B1E318A}" type="datetimeFigureOut">
              <a:rPr lang="nl-NL" smtClean="0"/>
              <a:t>28-1-2018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6CC38-AFD7-45BD-A63A-4F47AED07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827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2E131C-1150-4142-9646-8F2142A22B9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82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16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16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16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16" charset="-128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C27F-8C17-4471-817F-BAC13DC7D86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13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D63-AA74-4680-8DA0-98E332DE01A0}" type="datetimeFigureOut">
              <a:rPr lang="nl-NL" smtClean="0"/>
              <a:t>28-1-2018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ECA9-E2E2-4825-A501-3253754098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9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D63-AA74-4680-8DA0-98E332DE01A0}" type="datetimeFigureOut">
              <a:rPr lang="nl-NL" smtClean="0"/>
              <a:t>28-1-2018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ECA9-E2E2-4825-A501-3253754098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26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D63-AA74-4680-8DA0-98E332DE01A0}" type="datetimeFigureOut">
              <a:rPr lang="nl-NL" smtClean="0"/>
              <a:t>28-1-2018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ECA9-E2E2-4825-A501-3253754098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24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D63-AA74-4680-8DA0-98E332DE01A0}" type="datetimeFigureOut">
              <a:rPr lang="nl-NL" smtClean="0"/>
              <a:t>28-1-2018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ECA9-E2E2-4825-A501-3253754098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70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D63-AA74-4680-8DA0-98E332DE01A0}" type="datetimeFigureOut">
              <a:rPr lang="nl-NL" smtClean="0"/>
              <a:t>28-1-2018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ECA9-E2E2-4825-A501-3253754098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2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D63-AA74-4680-8DA0-98E332DE01A0}" type="datetimeFigureOut">
              <a:rPr lang="nl-NL" smtClean="0"/>
              <a:t>28-1-2018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ECA9-E2E2-4825-A501-3253754098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63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D63-AA74-4680-8DA0-98E332DE01A0}" type="datetimeFigureOut">
              <a:rPr lang="nl-NL" smtClean="0"/>
              <a:t>28-1-2018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ECA9-E2E2-4825-A501-3253754098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336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D63-AA74-4680-8DA0-98E332DE01A0}" type="datetimeFigureOut">
              <a:rPr lang="nl-NL" smtClean="0"/>
              <a:t>28-1-2018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ECA9-E2E2-4825-A501-3253754098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23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D63-AA74-4680-8DA0-98E332DE01A0}" type="datetimeFigureOut">
              <a:rPr lang="nl-NL" smtClean="0"/>
              <a:t>28-1-2018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ECA9-E2E2-4825-A501-3253754098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6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D63-AA74-4680-8DA0-98E332DE01A0}" type="datetimeFigureOut">
              <a:rPr lang="nl-NL" smtClean="0"/>
              <a:t>28-1-2018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ECA9-E2E2-4825-A501-3253754098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37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D63-AA74-4680-8DA0-98E332DE01A0}" type="datetimeFigureOut">
              <a:rPr lang="nl-NL" smtClean="0"/>
              <a:t>28-1-2018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ECA9-E2E2-4825-A501-3253754098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64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982119"/>
            <a:ext cx="7886700" cy="97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2132855"/>
            <a:ext cx="7886700" cy="404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BD63-AA74-4680-8DA0-98E332DE01A0}" type="datetimeFigureOut">
              <a:rPr lang="nl-NL" smtClean="0"/>
              <a:t>28-1-2018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WP Energiek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4ECA9-E2E2-4825-A501-3253754098E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" y="-4754"/>
            <a:ext cx="9144000" cy="9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3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2D050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RZqU6SRinA" TargetMode="External"/><Relationship Id="rId2" Type="http://schemas.openxmlformats.org/officeDocument/2006/relationships/hyperlink" Target="https://www.youtube.com/watch?v=NW5Gy19An_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e9PL2z74_g" TargetMode="External"/><Relationship Id="rId4" Type="http://schemas.openxmlformats.org/officeDocument/2006/relationships/hyperlink" Target="https://www.youtube.com/watch?v=Qy-J0VKITC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122363"/>
            <a:ext cx="8784976" cy="2387600"/>
          </a:xfrm>
        </p:spPr>
        <p:txBody>
          <a:bodyPr/>
          <a:lstStyle/>
          <a:p>
            <a:r>
              <a:rPr lang="nl-NL" dirty="0"/>
              <a:t>Klankbordgroep</a:t>
            </a:r>
            <a:br>
              <a:rPr lang="nl-NL" dirty="0"/>
            </a:br>
            <a:r>
              <a:rPr lang="nl-NL" dirty="0"/>
              <a:t>Windpark Waardpolder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131218"/>
          </a:xfrm>
        </p:spPr>
        <p:txBody>
          <a:bodyPr>
            <a:normAutofit/>
          </a:bodyPr>
          <a:lstStyle/>
          <a:p>
            <a:r>
              <a:rPr lang="nl-NL" dirty="0"/>
              <a:t>5</a:t>
            </a:r>
            <a:r>
              <a:rPr lang="nl-NL" baseline="30000" dirty="0"/>
              <a:t>e</a:t>
            </a:r>
            <a:r>
              <a:rPr lang="nl-NL" dirty="0"/>
              <a:t> bijeenkomst</a:t>
            </a:r>
          </a:p>
          <a:p>
            <a:r>
              <a:rPr lang="nl-NL" dirty="0"/>
              <a:t> 29 januari 2018</a:t>
            </a:r>
          </a:p>
          <a:p>
            <a:endParaRPr lang="nl-NL" dirty="0"/>
          </a:p>
          <a:p>
            <a:r>
              <a:rPr lang="nl-NL" dirty="0"/>
              <a:t>Dolf Geertzema</a:t>
            </a:r>
          </a:p>
          <a:p>
            <a:endParaRPr lang="nl-NL" sz="2100" dirty="0"/>
          </a:p>
          <a:p>
            <a:endParaRPr lang="nl-NL" sz="2100" dirty="0"/>
          </a:p>
          <a:p>
            <a:endParaRPr lang="nl-NL" sz="16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151"/>
            <a:ext cx="9144000" cy="9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6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938C0-44A8-4794-B410-F45B2775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Nordex</a:t>
            </a:r>
            <a:r>
              <a:rPr lang="nl-NL" dirty="0"/>
              <a:t> en Siemens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AA2594-B50D-427F-98C8-12119B60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92D050"/>
                </a:solidFill>
                <a:hlinkClick r:id="rId2"/>
              </a:rPr>
              <a:t> Installatie N131 3300</a:t>
            </a:r>
            <a:endParaRPr lang="nl-NL" dirty="0">
              <a:solidFill>
                <a:srgbClr val="92D050"/>
              </a:solidFill>
            </a:endParaRPr>
          </a:p>
          <a:p>
            <a:endParaRPr lang="nl-NL" dirty="0">
              <a:solidFill>
                <a:srgbClr val="92D050"/>
              </a:solidFill>
            </a:endParaRPr>
          </a:p>
          <a:p>
            <a:r>
              <a:rPr lang="en-GB" u="sng" dirty="0">
                <a:solidFill>
                  <a:srgbClr val="92D050"/>
                </a:solidFill>
                <a:hlinkClick r:id="rId3"/>
              </a:rPr>
              <a:t> </a:t>
            </a:r>
            <a:r>
              <a:rPr lang="en-GB" u="sng" dirty="0" err="1">
                <a:solidFill>
                  <a:srgbClr val="92D050"/>
                </a:solidFill>
                <a:hlinkClick r:id="rId3"/>
              </a:rPr>
              <a:t>Deltaflight</a:t>
            </a:r>
            <a:endParaRPr lang="nl-NL" dirty="0">
              <a:solidFill>
                <a:srgbClr val="92D050"/>
              </a:solidFill>
            </a:endParaRPr>
          </a:p>
          <a:p>
            <a:endParaRPr lang="nl-NL" dirty="0">
              <a:solidFill>
                <a:srgbClr val="92D050"/>
              </a:solidFill>
            </a:endParaRPr>
          </a:p>
          <a:p>
            <a:r>
              <a:rPr lang="nl-NL" dirty="0">
                <a:solidFill>
                  <a:srgbClr val="92D050"/>
                </a:solidFill>
                <a:hlinkClick r:id="rId4"/>
              </a:rPr>
              <a:t> Siemens D3 animatie</a:t>
            </a:r>
            <a:endParaRPr lang="nl-NL" dirty="0">
              <a:solidFill>
                <a:srgbClr val="92D050"/>
              </a:solidFill>
            </a:endParaRPr>
          </a:p>
          <a:p>
            <a:endParaRPr lang="nl-NL" dirty="0">
              <a:solidFill>
                <a:srgbClr val="92D050"/>
              </a:solidFill>
            </a:endParaRPr>
          </a:p>
          <a:p>
            <a:r>
              <a:rPr lang="nl-NL" dirty="0">
                <a:solidFill>
                  <a:srgbClr val="92D050"/>
                </a:solidFill>
                <a:hlinkClick r:id="rId5"/>
              </a:rPr>
              <a:t> Siemens wind op land</a:t>
            </a:r>
            <a:endParaRPr lang="nl-NL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44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596BC-48DF-4ED8-9BEF-D6EE6304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Bouwfase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AC4D29-6EC1-41C8-9A92-378F07267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Globale planning</a:t>
            </a:r>
          </a:p>
          <a:p>
            <a:r>
              <a:rPr lang="nl-NL" dirty="0"/>
              <a:t> Q1-2018: 	Ontmanteling windmolens</a:t>
            </a:r>
          </a:p>
          <a:p>
            <a:r>
              <a:rPr lang="nl-NL" dirty="0"/>
              <a:t> Q2-Q3 2018: 	Aanleg wegen , fundaties,</a:t>
            </a:r>
          </a:p>
          <a:p>
            <a:pPr marL="0" indent="0">
              <a:buNone/>
            </a:pPr>
            <a:r>
              <a:rPr lang="nl-NL" dirty="0"/>
              <a:t>			bekabeling etc.</a:t>
            </a:r>
          </a:p>
          <a:p>
            <a:r>
              <a:rPr lang="nl-NL" dirty="0"/>
              <a:t> Q1-Q2 2019: 	Opbouw turbines</a:t>
            </a:r>
          </a:p>
          <a:p>
            <a:r>
              <a:rPr lang="nl-NL" dirty="0"/>
              <a:t> Q1-Q2 2019:    	Testfase</a:t>
            </a:r>
          </a:p>
          <a:p>
            <a:r>
              <a:rPr lang="nl-NL" dirty="0"/>
              <a:t> Q2 2019: 		In bedrijfstelling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325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1AE3F-588D-4181-915C-0E46A568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2119"/>
            <a:ext cx="7886700" cy="971347"/>
          </a:xfrm>
        </p:spPr>
        <p:txBody>
          <a:bodyPr/>
          <a:lstStyle/>
          <a:p>
            <a:r>
              <a:rPr lang="nl-NL"/>
              <a:t>Aanvoer en afvoer via noordzijde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7D2515F-4A34-4786-9B40-19A5A146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85" y="1953466"/>
            <a:ext cx="6390030" cy="4630939"/>
          </a:xfrm>
        </p:spPr>
      </p:pic>
    </p:spTree>
    <p:extLst>
      <p:ext uri="{BB962C8B-B14F-4D97-AF65-F5344CB8AC3E}">
        <p14:creationId xmlns:p14="http://schemas.microsoft.com/office/powerpoint/2010/main" val="174623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7FD71-559D-4003-A504-F9696CDF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Obligatieregeling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363D50-2F45-4867-B421-6ACEA7343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2855"/>
            <a:ext cx="7886700" cy="43204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Wat :</a:t>
            </a:r>
          </a:p>
          <a:p>
            <a:r>
              <a:rPr lang="nl-NL" dirty="0"/>
              <a:t>Achtergestelde obligatieregeling</a:t>
            </a:r>
          </a:p>
          <a:p>
            <a:r>
              <a:rPr lang="nl-NL" dirty="0"/>
              <a:t>Na realisatie windpark i.v.m. risico voor deelnemers</a:t>
            </a:r>
          </a:p>
          <a:p>
            <a:r>
              <a:rPr lang="nl-NL" dirty="0"/>
              <a:t>Uitvoering door professioneel bureau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Voor wie:</a:t>
            </a:r>
          </a:p>
          <a:p>
            <a:r>
              <a:rPr lang="nl-NL" dirty="0"/>
              <a:t>Voor omwonenden tot 1500 meter </a:t>
            </a:r>
          </a:p>
          <a:p>
            <a:r>
              <a:rPr lang="nl-NL" dirty="0"/>
              <a:t>Minimum bedrag 500 euro</a:t>
            </a:r>
          </a:p>
          <a:p>
            <a:r>
              <a:rPr lang="nl-NL" dirty="0"/>
              <a:t>Maximum bedrag 10.000 euro (1</a:t>
            </a:r>
            <a:r>
              <a:rPr lang="nl-NL" baseline="30000" dirty="0"/>
              <a:t>e</a:t>
            </a:r>
            <a:r>
              <a:rPr lang="nl-NL" dirty="0"/>
              <a:t> ronde)</a:t>
            </a:r>
          </a:p>
          <a:p>
            <a:r>
              <a:rPr lang="nl-NL" dirty="0"/>
              <a:t>Rentepercentage 5 % </a:t>
            </a:r>
          </a:p>
          <a:p>
            <a:r>
              <a:rPr lang="nl-NL" dirty="0"/>
              <a:t>Totaal bedrag maximaal 750.000 euro</a:t>
            </a:r>
          </a:p>
          <a:p>
            <a:r>
              <a:rPr lang="nl-NL" dirty="0"/>
              <a:t>Looptijd 15 jaar</a:t>
            </a:r>
          </a:p>
          <a:p>
            <a:r>
              <a:rPr lang="nl-NL" dirty="0"/>
              <a:t>Eventueel meerdere ronden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074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Stichting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Al oprichten of na de bouw?</a:t>
            </a:r>
          </a:p>
          <a:p>
            <a:r>
              <a:rPr lang="nl-NL" dirty="0"/>
              <a:t> Afspraak was : zodra vergunning er is</a:t>
            </a:r>
          </a:p>
          <a:p>
            <a:r>
              <a:rPr lang="nl-NL" dirty="0"/>
              <a:t> Bestuur?</a:t>
            </a:r>
          </a:p>
          <a:p>
            <a:r>
              <a:rPr lang="nl-NL" dirty="0"/>
              <a:t> Taken?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610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Rondvraag en afsluiting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2594" y="2564904"/>
            <a:ext cx="7886700" cy="4044107"/>
          </a:xfrm>
        </p:spPr>
        <p:txBody>
          <a:bodyPr>
            <a:normAutofit/>
          </a:bodyPr>
          <a:lstStyle/>
          <a:p>
            <a:r>
              <a:rPr lang="nl-NL" dirty="0"/>
              <a:t> Rondvraag</a:t>
            </a:r>
          </a:p>
          <a:p>
            <a:endParaRPr lang="nl-NL" dirty="0"/>
          </a:p>
          <a:p>
            <a:r>
              <a:rPr lang="nl-NL" dirty="0"/>
              <a:t> Volgende datum augustus 2018 of eerder ? </a:t>
            </a:r>
          </a:p>
          <a:p>
            <a:endParaRPr lang="nl-NL" dirty="0"/>
          </a:p>
          <a:p>
            <a:r>
              <a:rPr lang="nl-NL" dirty="0"/>
              <a:t> Hartelijk dank voor uw aanwezigheid</a:t>
            </a:r>
          </a:p>
        </p:txBody>
      </p:sp>
    </p:spTree>
    <p:extLst>
      <p:ext uri="{BB962C8B-B14F-4D97-AF65-F5344CB8AC3E}">
        <p14:creationId xmlns:p14="http://schemas.microsoft.com/office/powerpoint/2010/main" val="2562538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780EC-D9B4-4C79-A202-F4337F24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2544FB-04E4-4822-AB1D-8D80BA81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11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Toplichten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Pilots in Groningen en Zeeland </a:t>
            </a:r>
          </a:p>
          <a:p>
            <a:r>
              <a:rPr lang="nl-NL" dirty="0"/>
              <a:t>Doel minder overlast </a:t>
            </a:r>
          </a:p>
          <a:p>
            <a:r>
              <a:rPr lang="nl-NL" dirty="0"/>
              <a:t>Wij volgen dit, maar moeten we voldoen aan de huidige regelgeving</a:t>
            </a:r>
          </a:p>
        </p:txBody>
      </p:sp>
    </p:spTree>
    <p:extLst>
      <p:ext uri="{BB962C8B-B14F-4D97-AF65-F5344CB8AC3E}">
        <p14:creationId xmlns:p14="http://schemas.microsoft.com/office/powerpoint/2010/main" val="21296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" y="890202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80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7504" y="118287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800" dirty="0"/>
          </a:p>
        </p:txBody>
      </p:sp>
      <p:sp>
        <p:nvSpPr>
          <p:cNvPr id="2" name="Rectangle 1"/>
          <p:cNvSpPr/>
          <p:nvPr/>
        </p:nvSpPr>
        <p:spPr>
          <a:xfrm>
            <a:off x="654886" y="2078400"/>
            <a:ext cx="7929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nl-NL" sz="1800" i="1" dirty="0"/>
          </a:p>
          <a:p>
            <a:pPr lvl="1"/>
            <a:endParaRPr lang="nl-NL" sz="1800" b="1" dirty="0">
              <a:solidFill>
                <a:srgbClr val="00A498"/>
              </a:solidFill>
            </a:endParaRPr>
          </a:p>
          <a:p>
            <a:pPr lvl="1" algn="just"/>
            <a:endParaRPr lang="nl-NL" sz="1800" dirty="0"/>
          </a:p>
          <a:p>
            <a:pPr lvl="1" algn="just"/>
            <a:r>
              <a:rPr lang="nl-NL" sz="1800" dirty="0"/>
              <a:t> 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82A1873A-55DC-496D-96F6-C13A28F5F1C6}"/>
              </a:ext>
            </a:extLst>
          </p:cNvPr>
          <p:cNvCxnSpPr>
            <a:cxnSpLocks/>
          </p:cNvCxnSpPr>
          <p:nvPr/>
        </p:nvCxnSpPr>
        <p:spPr>
          <a:xfrm>
            <a:off x="3275856" y="2862586"/>
            <a:ext cx="0" cy="672618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40392606-138C-4182-AAA1-035D5BF4FE39}"/>
              </a:ext>
            </a:extLst>
          </p:cNvPr>
          <p:cNvSpPr txBox="1"/>
          <p:nvPr/>
        </p:nvSpPr>
        <p:spPr>
          <a:xfrm>
            <a:off x="2357405" y="1975854"/>
            <a:ext cx="154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u="sng" dirty="0"/>
              <a:t>Contract WTG, PPA,</a:t>
            </a:r>
          </a:p>
          <a:p>
            <a:r>
              <a:rPr lang="nl-NL" sz="1800" b="1" u="sng" dirty="0"/>
              <a:t>Financiering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E30E4861-EF92-4174-9762-03BC7F06CEDA}"/>
              </a:ext>
            </a:extLst>
          </p:cNvPr>
          <p:cNvSpPr txBox="1"/>
          <p:nvPr/>
        </p:nvSpPr>
        <p:spPr>
          <a:xfrm>
            <a:off x="3927108" y="2015089"/>
            <a:ext cx="110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 err="1"/>
              <a:t>Stroom-levering</a:t>
            </a:r>
            <a:endParaRPr lang="nl-NL" sz="1800" b="1" dirty="0"/>
          </a:p>
        </p:txBody>
      </p: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4B393CFB-8A10-47B4-95AA-4BE88F0E0E45}"/>
              </a:ext>
            </a:extLst>
          </p:cNvPr>
          <p:cNvCxnSpPr>
            <a:cxnSpLocks/>
          </p:cNvCxnSpPr>
          <p:nvPr/>
        </p:nvCxnSpPr>
        <p:spPr>
          <a:xfrm>
            <a:off x="1486201" y="2862586"/>
            <a:ext cx="0" cy="672618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0C229A52-C9A7-4C63-9B96-9BF3319C1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3453"/>
              </p:ext>
            </p:extLst>
          </p:nvPr>
        </p:nvGraphicFramePr>
        <p:xfrm>
          <a:off x="303683" y="3564311"/>
          <a:ext cx="2367130" cy="49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Groep 43">
            <a:extLst>
              <a:ext uri="{FF2B5EF4-FFF2-40B4-BE49-F238E27FC236}">
                <a16:creationId xmlns:a16="http://schemas.microsoft.com/office/drawing/2014/main" id="{B6D6F83F-DEE8-4B47-8BB7-6DD812DB2AE0}"/>
              </a:ext>
            </a:extLst>
          </p:cNvPr>
          <p:cNvGrpSpPr/>
          <p:nvPr/>
        </p:nvGrpSpPr>
        <p:grpSpPr>
          <a:xfrm>
            <a:off x="3680101" y="3557776"/>
            <a:ext cx="1229008" cy="495558"/>
            <a:chOff x="2984" y="0"/>
            <a:chExt cx="6106595" cy="693763"/>
          </a:xfrm>
        </p:grpSpPr>
        <p:sp>
          <p:nvSpPr>
            <p:cNvPr id="45" name="Pijl: punthaak 44">
              <a:extLst>
                <a:ext uri="{FF2B5EF4-FFF2-40B4-BE49-F238E27FC236}">
                  <a16:creationId xmlns:a16="http://schemas.microsoft.com/office/drawing/2014/main" id="{05C8207F-062A-4758-A402-770AC0EFFF3F}"/>
                </a:ext>
              </a:extLst>
            </p:cNvPr>
            <p:cNvSpPr/>
            <p:nvPr/>
          </p:nvSpPr>
          <p:spPr>
            <a:xfrm>
              <a:off x="2984" y="0"/>
              <a:ext cx="6106595" cy="693763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 sz="1800" dirty="0"/>
            </a:p>
          </p:txBody>
        </p:sp>
        <p:sp>
          <p:nvSpPr>
            <p:cNvPr id="46" name="Pijl: punthaak 4">
              <a:extLst>
                <a:ext uri="{FF2B5EF4-FFF2-40B4-BE49-F238E27FC236}">
                  <a16:creationId xmlns:a16="http://schemas.microsoft.com/office/drawing/2014/main" id="{91E543C5-308F-492A-8F53-29C20DC41772}"/>
                </a:ext>
              </a:extLst>
            </p:cNvPr>
            <p:cNvSpPr txBox="1"/>
            <p:nvPr/>
          </p:nvSpPr>
          <p:spPr>
            <a:xfrm>
              <a:off x="349865" y="0"/>
              <a:ext cx="5412833" cy="693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016" tIns="41006" rIns="41006" bIns="41006" numCol="1" spcCol="1270" anchor="ctr" anchorCtr="0">
              <a:noAutofit/>
            </a:bodyPr>
            <a:lstStyle/>
            <a:p>
              <a:pPr algn="ctr" defTabSz="1366838">
                <a:lnSpc>
                  <a:spcPct val="90000"/>
                </a:lnSpc>
                <a:spcAft>
                  <a:spcPct val="35000"/>
                </a:spcAft>
              </a:pPr>
              <a:r>
                <a:rPr lang="nl-NL" sz="1800" dirty="0"/>
                <a:t>Bouw</a:t>
              </a:r>
            </a:p>
          </p:txBody>
        </p:sp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30016B9E-F5D4-44F3-98A7-75AE38B8BFFE}"/>
              </a:ext>
            </a:extLst>
          </p:cNvPr>
          <p:cNvGrpSpPr/>
          <p:nvPr/>
        </p:nvGrpSpPr>
        <p:grpSpPr>
          <a:xfrm>
            <a:off x="4821627" y="3535204"/>
            <a:ext cx="4104186" cy="495558"/>
            <a:chOff x="2984" y="0"/>
            <a:chExt cx="6106595" cy="693763"/>
          </a:xfrm>
        </p:grpSpPr>
        <p:sp>
          <p:nvSpPr>
            <p:cNvPr id="48" name="Pijl: punthaak 47">
              <a:extLst>
                <a:ext uri="{FF2B5EF4-FFF2-40B4-BE49-F238E27FC236}">
                  <a16:creationId xmlns:a16="http://schemas.microsoft.com/office/drawing/2014/main" id="{7EDCCD57-9DA8-4A85-A6DF-BDECDC9B2A62}"/>
                </a:ext>
              </a:extLst>
            </p:cNvPr>
            <p:cNvSpPr/>
            <p:nvPr/>
          </p:nvSpPr>
          <p:spPr>
            <a:xfrm>
              <a:off x="2984" y="0"/>
              <a:ext cx="6106595" cy="693763"/>
            </a:xfrm>
            <a:prstGeom prst="chevron">
              <a:avLst/>
            </a:prstGeom>
            <a:solidFill>
              <a:srgbClr val="00A4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Pijl: punthaak 4">
              <a:extLst>
                <a:ext uri="{FF2B5EF4-FFF2-40B4-BE49-F238E27FC236}">
                  <a16:creationId xmlns:a16="http://schemas.microsoft.com/office/drawing/2014/main" id="{70413E9D-A584-445E-BCB8-9250AD8787D7}"/>
                </a:ext>
              </a:extLst>
            </p:cNvPr>
            <p:cNvSpPr txBox="1"/>
            <p:nvPr/>
          </p:nvSpPr>
          <p:spPr>
            <a:xfrm>
              <a:off x="349866" y="0"/>
              <a:ext cx="5412832" cy="693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016" tIns="41006" rIns="41006" bIns="41006" numCol="1" spcCol="1270" anchor="ctr" anchorCtr="0">
              <a:noAutofit/>
            </a:bodyPr>
            <a:lstStyle/>
            <a:p>
              <a:pPr algn="ctr" defTabSz="1366838">
                <a:lnSpc>
                  <a:spcPct val="90000"/>
                </a:lnSpc>
                <a:spcAft>
                  <a:spcPct val="35000"/>
                </a:spcAft>
              </a:pPr>
              <a:r>
                <a:rPr lang="nl-NL" sz="1800" dirty="0"/>
                <a:t>Exploitatie</a:t>
              </a:r>
            </a:p>
          </p:txBody>
        </p:sp>
      </p:grp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9A63A6BD-EB2C-413A-A35F-1B5BA6F103DF}"/>
              </a:ext>
            </a:extLst>
          </p:cNvPr>
          <p:cNvCxnSpPr>
            <a:cxnSpLocks/>
          </p:cNvCxnSpPr>
          <p:nvPr/>
        </p:nvCxnSpPr>
        <p:spPr>
          <a:xfrm>
            <a:off x="510613" y="4725144"/>
            <a:ext cx="194738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2" name="Groep 51">
            <a:extLst>
              <a:ext uri="{FF2B5EF4-FFF2-40B4-BE49-F238E27FC236}">
                <a16:creationId xmlns:a16="http://schemas.microsoft.com/office/drawing/2014/main" id="{D061CD48-62AF-45DD-909F-74BA561ED4F4}"/>
              </a:ext>
            </a:extLst>
          </p:cNvPr>
          <p:cNvGrpSpPr/>
          <p:nvPr/>
        </p:nvGrpSpPr>
        <p:grpSpPr>
          <a:xfrm>
            <a:off x="2551141" y="3570306"/>
            <a:ext cx="1258137" cy="495558"/>
            <a:chOff x="2984" y="0"/>
            <a:chExt cx="6106595" cy="693763"/>
          </a:xfrm>
        </p:grpSpPr>
        <p:sp>
          <p:nvSpPr>
            <p:cNvPr id="53" name="Pijl: punthaak 52">
              <a:extLst>
                <a:ext uri="{FF2B5EF4-FFF2-40B4-BE49-F238E27FC236}">
                  <a16:creationId xmlns:a16="http://schemas.microsoft.com/office/drawing/2014/main" id="{3144CE4C-6FE0-4084-9B71-B9F06D2FCAAB}"/>
                </a:ext>
              </a:extLst>
            </p:cNvPr>
            <p:cNvSpPr/>
            <p:nvPr/>
          </p:nvSpPr>
          <p:spPr>
            <a:xfrm>
              <a:off x="2984" y="0"/>
              <a:ext cx="6106595" cy="693763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Pijl: punthaak 4">
              <a:extLst>
                <a:ext uri="{FF2B5EF4-FFF2-40B4-BE49-F238E27FC236}">
                  <a16:creationId xmlns:a16="http://schemas.microsoft.com/office/drawing/2014/main" id="{7085D08A-1BBD-4E4C-832D-4BB723492970}"/>
                </a:ext>
              </a:extLst>
            </p:cNvPr>
            <p:cNvSpPr txBox="1"/>
            <p:nvPr/>
          </p:nvSpPr>
          <p:spPr>
            <a:xfrm>
              <a:off x="550446" y="0"/>
              <a:ext cx="5212249" cy="693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016" tIns="41006" rIns="41006" bIns="41006" numCol="1" spcCol="1270" anchor="ctr" anchorCtr="0">
              <a:noAutofit/>
            </a:bodyPr>
            <a:lstStyle/>
            <a:p>
              <a:pPr algn="ctr" defTabSz="1366838">
                <a:lnSpc>
                  <a:spcPct val="90000"/>
                </a:lnSpc>
                <a:spcAft>
                  <a:spcPct val="35000"/>
                </a:spcAft>
              </a:pPr>
              <a:r>
                <a:rPr lang="nl-NL" sz="1500" dirty="0" err="1"/>
                <a:t>Contracting</a:t>
              </a:r>
              <a:endParaRPr lang="nl-NL" sz="1500" dirty="0"/>
            </a:p>
          </p:txBody>
        </p:sp>
      </p:grp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3E88CD9D-9109-46DA-BBEB-4234D4D8AC3F}"/>
              </a:ext>
            </a:extLst>
          </p:cNvPr>
          <p:cNvCxnSpPr>
            <a:cxnSpLocks/>
          </p:cNvCxnSpPr>
          <p:nvPr/>
        </p:nvCxnSpPr>
        <p:spPr>
          <a:xfrm>
            <a:off x="2620693" y="4712919"/>
            <a:ext cx="220093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495391AE-EA43-4F7B-B7D6-DE212A17453A}"/>
              </a:ext>
            </a:extLst>
          </p:cNvPr>
          <p:cNvCxnSpPr>
            <a:cxnSpLocks/>
          </p:cNvCxnSpPr>
          <p:nvPr/>
        </p:nvCxnSpPr>
        <p:spPr>
          <a:xfrm>
            <a:off x="4909109" y="4712919"/>
            <a:ext cx="368853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CD7F9141-C6E0-4B5F-82CA-3CBF46632366}"/>
              </a:ext>
            </a:extLst>
          </p:cNvPr>
          <p:cNvSpPr txBox="1"/>
          <p:nvPr/>
        </p:nvSpPr>
        <p:spPr>
          <a:xfrm>
            <a:off x="3129228" y="4247698"/>
            <a:ext cx="1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/>
              <a:t>2017-2019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79B7438A-7D00-4B53-9F93-935ACE482F0A}"/>
              </a:ext>
            </a:extLst>
          </p:cNvPr>
          <p:cNvSpPr txBox="1"/>
          <p:nvPr/>
        </p:nvSpPr>
        <p:spPr>
          <a:xfrm>
            <a:off x="6229954" y="421736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/>
              <a:t>2019-2039</a:t>
            </a:r>
          </a:p>
        </p:txBody>
      </p: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25FB38D3-CE62-4F69-82B1-8F39CE3357E3}"/>
              </a:ext>
            </a:extLst>
          </p:cNvPr>
          <p:cNvCxnSpPr>
            <a:cxnSpLocks/>
          </p:cNvCxnSpPr>
          <p:nvPr/>
        </p:nvCxnSpPr>
        <p:spPr>
          <a:xfrm>
            <a:off x="6444208" y="2862586"/>
            <a:ext cx="0" cy="672618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met pijl 59">
            <a:extLst>
              <a:ext uri="{FF2B5EF4-FFF2-40B4-BE49-F238E27FC236}">
                <a16:creationId xmlns:a16="http://schemas.microsoft.com/office/drawing/2014/main" id="{D4463112-971B-48DF-B2EF-66BEEA2A9183}"/>
              </a:ext>
            </a:extLst>
          </p:cNvPr>
          <p:cNvCxnSpPr>
            <a:cxnSpLocks/>
          </p:cNvCxnSpPr>
          <p:nvPr/>
        </p:nvCxnSpPr>
        <p:spPr>
          <a:xfrm>
            <a:off x="4546365" y="2862586"/>
            <a:ext cx="0" cy="672618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kstvak 61">
            <a:extLst>
              <a:ext uri="{FF2B5EF4-FFF2-40B4-BE49-F238E27FC236}">
                <a16:creationId xmlns:a16="http://schemas.microsoft.com/office/drawing/2014/main" id="{A1BEFC59-417E-4472-8472-83738A7428FC}"/>
              </a:ext>
            </a:extLst>
          </p:cNvPr>
          <p:cNvSpPr txBox="1"/>
          <p:nvPr/>
        </p:nvSpPr>
        <p:spPr>
          <a:xfrm>
            <a:off x="5731363" y="2048605"/>
            <a:ext cx="154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u="sng" dirty="0"/>
              <a:t>Onderhoud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C2043B43-0AA3-469C-84D0-EA6BAA9CBCC0}"/>
              </a:ext>
            </a:extLst>
          </p:cNvPr>
          <p:cNvSpPr txBox="1"/>
          <p:nvPr/>
        </p:nvSpPr>
        <p:spPr>
          <a:xfrm>
            <a:off x="669794" y="1975854"/>
            <a:ext cx="178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u="sng" dirty="0"/>
              <a:t>Vergunningen  en SDE+ 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A4A9D434-7127-461F-BA4B-9518397278F4}"/>
              </a:ext>
            </a:extLst>
          </p:cNvPr>
          <p:cNvSpPr txBox="1"/>
          <p:nvPr/>
        </p:nvSpPr>
        <p:spPr>
          <a:xfrm>
            <a:off x="827585" y="4260228"/>
            <a:ext cx="380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/>
              <a:t>2006-2017</a:t>
            </a:r>
          </a:p>
        </p:txBody>
      </p:sp>
    </p:spTree>
    <p:extLst>
      <p:ext uri="{BB962C8B-B14F-4D97-AF65-F5344CB8AC3E}">
        <p14:creationId xmlns:p14="http://schemas.microsoft.com/office/powerpoint/2010/main" val="8338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34292"/>
            <a:ext cx="7886700" cy="4583536"/>
          </a:xfrm>
        </p:spPr>
        <p:txBody>
          <a:bodyPr>
            <a:normAutofit/>
          </a:bodyPr>
          <a:lstStyle/>
          <a:p>
            <a:r>
              <a:rPr lang="nl-NL" sz="2400" dirty="0"/>
              <a:t> Opening, welkom </a:t>
            </a:r>
          </a:p>
          <a:p>
            <a:r>
              <a:rPr lang="nl-NL" sz="2400" dirty="0"/>
              <a:t> Notulen 22 februari 2016</a:t>
            </a:r>
          </a:p>
          <a:p>
            <a:r>
              <a:rPr lang="nl-NL" sz="2400" dirty="0"/>
              <a:t> Terugblik 2016 en 2017</a:t>
            </a:r>
          </a:p>
          <a:p>
            <a:r>
              <a:rPr lang="nl-NL" sz="2400" dirty="0"/>
              <a:t> Windturbine selectie</a:t>
            </a:r>
          </a:p>
          <a:p>
            <a:r>
              <a:rPr lang="nl-NL" sz="2400" dirty="0"/>
              <a:t> Bouwfase</a:t>
            </a:r>
          </a:p>
          <a:p>
            <a:r>
              <a:rPr lang="nl-NL" sz="2400" dirty="0"/>
              <a:t> Obligatieregeling</a:t>
            </a:r>
          </a:p>
          <a:p>
            <a:r>
              <a:rPr lang="nl-NL" sz="2400" dirty="0"/>
              <a:t> Stichting oprichten?	</a:t>
            </a:r>
          </a:p>
          <a:p>
            <a:r>
              <a:rPr lang="nl-NL" sz="2400" dirty="0"/>
              <a:t> Rondvraag</a:t>
            </a:r>
          </a:p>
          <a:p>
            <a:r>
              <a:rPr lang="nl-NL" sz="2400" dirty="0"/>
              <a:t> Volgende datum aug/sep 2018</a:t>
            </a:r>
          </a:p>
          <a:p>
            <a:r>
              <a:rPr lang="nl-NL" sz="2400" dirty="0"/>
              <a:t> Sluiting</a:t>
            </a:r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423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4D9DF-D830-4459-A68C-8E586F63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Notulen 22 februari 2016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48A8DF-66D6-44F4-BEC9-0729C6915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Opmerkingen?</a:t>
            </a:r>
          </a:p>
        </p:txBody>
      </p:sp>
    </p:spTree>
    <p:extLst>
      <p:ext uri="{BB962C8B-B14F-4D97-AF65-F5344CB8AC3E}">
        <p14:creationId xmlns:p14="http://schemas.microsoft.com/office/powerpoint/2010/main" val="411490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Terugblik 2016 en 2017   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132856"/>
            <a:ext cx="7886700" cy="4044107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 Vanaf 15 januari 2016 tot en met 15 mei : definitieve aanvraag indienen omgevingsvergunning fase 1</a:t>
            </a:r>
          </a:p>
          <a:p>
            <a:r>
              <a:rPr lang="nl-NL" dirty="0"/>
              <a:t> 17 aanvragen ingediend op 15 mei 2016</a:t>
            </a:r>
          </a:p>
          <a:p>
            <a:r>
              <a:rPr lang="nl-NL" dirty="0"/>
              <a:t> Aanvullingen in mei/juni 2016 geweest</a:t>
            </a:r>
          </a:p>
          <a:p>
            <a:r>
              <a:rPr lang="nl-NL" dirty="0"/>
              <a:t>In juni 2016: 6 aanvragen goedgekeurd en door naar de ARO</a:t>
            </a:r>
          </a:p>
          <a:p>
            <a:r>
              <a:rPr lang="nl-NL" dirty="0"/>
              <a:t>11 aanvragen voldoen niet aan de eisen en worden afgewezen</a:t>
            </a:r>
          </a:p>
          <a:p>
            <a:r>
              <a:rPr lang="nl-NL" dirty="0"/>
              <a:t>Ranking door provincie, waardpolder 3</a:t>
            </a:r>
          </a:p>
          <a:p>
            <a:r>
              <a:rPr lang="nl-NL" dirty="0"/>
              <a:t>Advies ARO augustus 2016 : ranking, ruimtelijke impact en ruimtelijke kwaliteitswinst</a:t>
            </a:r>
          </a:p>
          <a:p>
            <a:r>
              <a:rPr lang="nl-NL" dirty="0"/>
              <a:t>Waardpolder eindigt als 2</a:t>
            </a:r>
            <a:r>
              <a:rPr lang="nl-NL" baseline="30000" dirty="0"/>
              <a:t>e</a:t>
            </a:r>
            <a:r>
              <a:rPr lang="nl-NL" dirty="0"/>
              <a:t> van de 6, maar alle 6 aanvragen mogen door,  GS besluit 20 september</a:t>
            </a:r>
          </a:p>
          <a:p>
            <a:r>
              <a:rPr lang="nl-NL" dirty="0"/>
              <a:t> Omgevingsvergunning aanvraag fase 2 ingediend november 2016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753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Terugblik 2016 en 2017     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132856"/>
            <a:ext cx="7886700" cy="4044107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Terinzagelegging voorlopige vergunning 23 februari tot 6 april 2017</a:t>
            </a:r>
          </a:p>
          <a:p>
            <a:r>
              <a:rPr lang="nl-NL" dirty="0"/>
              <a:t>Informatieavond </a:t>
            </a:r>
            <a:r>
              <a:rPr lang="nl-NL" dirty="0" err="1"/>
              <a:t>Igesz</a:t>
            </a:r>
            <a:r>
              <a:rPr lang="nl-NL" dirty="0"/>
              <a:t> 21 maart 2017</a:t>
            </a:r>
          </a:p>
          <a:p>
            <a:r>
              <a:rPr lang="nl-NL" dirty="0"/>
              <a:t> 12 zienswijzen ingediend :  geluid, slagschaduw, impact , grootte,   ruimtelijke inpassing e.a.</a:t>
            </a:r>
          </a:p>
          <a:p>
            <a:r>
              <a:rPr lang="nl-NL" dirty="0"/>
              <a:t> Nota van antwoord 4 mei 2017</a:t>
            </a:r>
          </a:p>
          <a:p>
            <a:r>
              <a:rPr lang="nl-NL" dirty="0"/>
              <a:t>Verklaring van geen bedenkingen, definitieve vergunning fase 1 en 2 en watervergunning commissie RWW 15 mei 2017 en PS 29 mei 2017</a:t>
            </a:r>
          </a:p>
          <a:p>
            <a:r>
              <a:rPr lang="nl-NL" dirty="0"/>
              <a:t> Terinzagelegging definitieve vergunning 22 juni 2017</a:t>
            </a:r>
          </a:p>
          <a:p>
            <a:r>
              <a:rPr lang="nl-NL" dirty="0"/>
              <a:t> Geen zienswijzen ingediend</a:t>
            </a:r>
          </a:p>
          <a:p>
            <a:r>
              <a:rPr lang="nl-NL" dirty="0"/>
              <a:t> Onherroepelijke vergunning 2 augustus 2017</a:t>
            </a:r>
          </a:p>
          <a:p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105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095BD-6096-4DB8-93A2-62D554D5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Terugblik 2016 en 2017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E2A85F-027F-4DDE-890B-B1FE936F8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Na onherroepelijke vergunning</a:t>
            </a:r>
          </a:p>
          <a:p>
            <a:r>
              <a:rPr lang="nl-NL" dirty="0"/>
              <a:t>SDE+ aanvraag oktober 2017</a:t>
            </a:r>
          </a:p>
          <a:p>
            <a:r>
              <a:rPr lang="nl-NL" dirty="0"/>
              <a:t>Windturbine selectie WTG</a:t>
            </a:r>
          </a:p>
          <a:p>
            <a:r>
              <a:rPr lang="nl-NL" dirty="0"/>
              <a:t>Stroomcontract PPA</a:t>
            </a:r>
          </a:p>
          <a:p>
            <a:r>
              <a:rPr lang="nl-NL" dirty="0"/>
              <a:t>Financiering</a:t>
            </a:r>
          </a:p>
        </p:txBody>
      </p:sp>
    </p:spTree>
    <p:extLst>
      <p:ext uri="{BB962C8B-B14F-4D97-AF65-F5344CB8AC3E}">
        <p14:creationId xmlns:p14="http://schemas.microsoft.com/office/powerpoint/2010/main" val="226294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140BA-0E7C-4498-BF83-070B0C8A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2016 en 2017   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A892B2-572F-4C1E-9500-7127C5E81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2855"/>
            <a:ext cx="7886700" cy="72008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Windenergieproject Windpark Waardpolder</a:t>
            </a: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250777F8-9FF8-4241-B6F9-0C7AA89AE300}"/>
              </a:ext>
            </a:extLst>
          </p:cNvPr>
          <p:cNvSpPr/>
          <p:nvPr/>
        </p:nvSpPr>
        <p:spPr>
          <a:xfrm>
            <a:off x="613742" y="3337875"/>
            <a:ext cx="7929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nl-NL" sz="1800" i="1" dirty="0"/>
          </a:p>
          <a:p>
            <a:pPr lvl="1"/>
            <a:endParaRPr lang="nl-NL" sz="1800" b="1" dirty="0">
              <a:solidFill>
                <a:srgbClr val="00A498"/>
              </a:solidFill>
            </a:endParaRPr>
          </a:p>
          <a:p>
            <a:pPr lvl="1" algn="just"/>
            <a:endParaRPr lang="nl-NL" sz="1800" dirty="0"/>
          </a:p>
          <a:p>
            <a:pPr lvl="1" algn="just"/>
            <a:r>
              <a:rPr lang="nl-NL" sz="1800" dirty="0"/>
              <a:t> 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0A2C23A3-8D35-432B-B58D-8721617BA29B}"/>
              </a:ext>
            </a:extLst>
          </p:cNvPr>
          <p:cNvCxnSpPr>
            <a:cxnSpLocks/>
          </p:cNvCxnSpPr>
          <p:nvPr/>
        </p:nvCxnSpPr>
        <p:spPr>
          <a:xfrm>
            <a:off x="3234712" y="4122061"/>
            <a:ext cx="0" cy="672618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337E8AA4-0ED6-45F2-9F06-D1C038B97D39}"/>
              </a:ext>
            </a:extLst>
          </p:cNvPr>
          <p:cNvSpPr txBox="1"/>
          <p:nvPr/>
        </p:nvSpPr>
        <p:spPr>
          <a:xfrm>
            <a:off x="2316261" y="3235329"/>
            <a:ext cx="154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u="sng" dirty="0"/>
              <a:t>Contract WTG, PPA,</a:t>
            </a:r>
          </a:p>
          <a:p>
            <a:r>
              <a:rPr lang="nl-NL" sz="1800" b="1" u="sng" dirty="0"/>
              <a:t>Financiering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E5994966-C4E3-464F-B65A-DD212D7810AB}"/>
              </a:ext>
            </a:extLst>
          </p:cNvPr>
          <p:cNvSpPr txBox="1"/>
          <p:nvPr/>
        </p:nvSpPr>
        <p:spPr>
          <a:xfrm>
            <a:off x="3885964" y="3274564"/>
            <a:ext cx="110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 err="1"/>
              <a:t>Stroom-levering</a:t>
            </a:r>
            <a:endParaRPr lang="nl-NL" sz="1800" b="1" dirty="0"/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C543C336-BF55-43D6-A25D-A28627CCF880}"/>
              </a:ext>
            </a:extLst>
          </p:cNvPr>
          <p:cNvCxnSpPr>
            <a:cxnSpLocks/>
          </p:cNvCxnSpPr>
          <p:nvPr/>
        </p:nvCxnSpPr>
        <p:spPr>
          <a:xfrm>
            <a:off x="1445057" y="4122061"/>
            <a:ext cx="0" cy="672618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2A8D46F0-8E89-494B-AFDE-1FC2AA817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337093"/>
              </p:ext>
            </p:extLst>
          </p:nvPr>
        </p:nvGraphicFramePr>
        <p:xfrm>
          <a:off x="262539" y="4823786"/>
          <a:ext cx="2367130" cy="49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5" name="Groep 34">
            <a:extLst>
              <a:ext uri="{FF2B5EF4-FFF2-40B4-BE49-F238E27FC236}">
                <a16:creationId xmlns:a16="http://schemas.microsoft.com/office/drawing/2014/main" id="{B520FDB1-CA40-44AB-8B98-6C5E85C06BAA}"/>
              </a:ext>
            </a:extLst>
          </p:cNvPr>
          <p:cNvGrpSpPr/>
          <p:nvPr/>
        </p:nvGrpSpPr>
        <p:grpSpPr>
          <a:xfrm>
            <a:off x="3638957" y="4817251"/>
            <a:ext cx="1229008" cy="495558"/>
            <a:chOff x="2984" y="0"/>
            <a:chExt cx="6106595" cy="693763"/>
          </a:xfrm>
        </p:grpSpPr>
        <p:sp>
          <p:nvSpPr>
            <p:cNvPr id="36" name="Pijl: punthaak 35">
              <a:extLst>
                <a:ext uri="{FF2B5EF4-FFF2-40B4-BE49-F238E27FC236}">
                  <a16:creationId xmlns:a16="http://schemas.microsoft.com/office/drawing/2014/main" id="{62643266-86D2-4BB2-B641-1608EB20A09A}"/>
                </a:ext>
              </a:extLst>
            </p:cNvPr>
            <p:cNvSpPr/>
            <p:nvPr/>
          </p:nvSpPr>
          <p:spPr>
            <a:xfrm>
              <a:off x="2984" y="0"/>
              <a:ext cx="6106595" cy="693763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 sz="1800" dirty="0"/>
            </a:p>
          </p:txBody>
        </p:sp>
        <p:sp>
          <p:nvSpPr>
            <p:cNvPr id="37" name="Pijl: punthaak 4">
              <a:extLst>
                <a:ext uri="{FF2B5EF4-FFF2-40B4-BE49-F238E27FC236}">
                  <a16:creationId xmlns:a16="http://schemas.microsoft.com/office/drawing/2014/main" id="{DA361FC4-CB04-401E-A5BB-2CE617A0A608}"/>
                </a:ext>
              </a:extLst>
            </p:cNvPr>
            <p:cNvSpPr txBox="1"/>
            <p:nvPr/>
          </p:nvSpPr>
          <p:spPr>
            <a:xfrm>
              <a:off x="349865" y="0"/>
              <a:ext cx="5412833" cy="693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016" tIns="41006" rIns="41006" bIns="41006" numCol="1" spcCol="1270" anchor="ctr" anchorCtr="0">
              <a:noAutofit/>
            </a:bodyPr>
            <a:lstStyle/>
            <a:p>
              <a:pPr algn="ctr" defTabSz="1366838">
                <a:lnSpc>
                  <a:spcPct val="90000"/>
                </a:lnSpc>
                <a:spcAft>
                  <a:spcPct val="35000"/>
                </a:spcAft>
              </a:pPr>
              <a:r>
                <a:rPr lang="nl-NL" sz="1800" dirty="0"/>
                <a:t>Bouw</a:t>
              </a:r>
            </a:p>
          </p:txBody>
        </p: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89088DA1-3ACF-48A1-AF3A-5801DA5B7448}"/>
              </a:ext>
            </a:extLst>
          </p:cNvPr>
          <p:cNvGrpSpPr/>
          <p:nvPr/>
        </p:nvGrpSpPr>
        <p:grpSpPr>
          <a:xfrm>
            <a:off x="4780483" y="4794679"/>
            <a:ext cx="4104186" cy="495558"/>
            <a:chOff x="2984" y="0"/>
            <a:chExt cx="6106595" cy="693763"/>
          </a:xfrm>
        </p:grpSpPr>
        <p:sp>
          <p:nvSpPr>
            <p:cNvPr id="39" name="Pijl: punthaak 38">
              <a:extLst>
                <a:ext uri="{FF2B5EF4-FFF2-40B4-BE49-F238E27FC236}">
                  <a16:creationId xmlns:a16="http://schemas.microsoft.com/office/drawing/2014/main" id="{2D2AF139-D9BF-4CAC-B6C1-603413E89696}"/>
                </a:ext>
              </a:extLst>
            </p:cNvPr>
            <p:cNvSpPr/>
            <p:nvPr/>
          </p:nvSpPr>
          <p:spPr>
            <a:xfrm>
              <a:off x="2984" y="0"/>
              <a:ext cx="6106595" cy="693763"/>
            </a:xfrm>
            <a:prstGeom prst="chevron">
              <a:avLst/>
            </a:prstGeom>
            <a:solidFill>
              <a:srgbClr val="00A4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Pijl: punthaak 4">
              <a:extLst>
                <a:ext uri="{FF2B5EF4-FFF2-40B4-BE49-F238E27FC236}">
                  <a16:creationId xmlns:a16="http://schemas.microsoft.com/office/drawing/2014/main" id="{1B3D4B4A-5A4B-4131-BE64-C8CF81EDF5FB}"/>
                </a:ext>
              </a:extLst>
            </p:cNvPr>
            <p:cNvSpPr txBox="1"/>
            <p:nvPr/>
          </p:nvSpPr>
          <p:spPr>
            <a:xfrm>
              <a:off x="349866" y="0"/>
              <a:ext cx="5412832" cy="693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016" tIns="41006" rIns="41006" bIns="41006" numCol="1" spcCol="1270" anchor="ctr" anchorCtr="0">
              <a:noAutofit/>
            </a:bodyPr>
            <a:lstStyle/>
            <a:p>
              <a:pPr algn="ctr" defTabSz="1366838">
                <a:lnSpc>
                  <a:spcPct val="90000"/>
                </a:lnSpc>
                <a:spcAft>
                  <a:spcPct val="35000"/>
                </a:spcAft>
              </a:pPr>
              <a:r>
                <a:rPr lang="nl-NL" sz="1800" dirty="0"/>
                <a:t>Exploitatie</a:t>
              </a:r>
            </a:p>
          </p:txBody>
        </p:sp>
      </p:grp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B173300D-A980-44BE-9655-46B7DB796F0B}"/>
              </a:ext>
            </a:extLst>
          </p:cNvPr>
          <p:cNvCxnSpPr>
            <a:cxnSpLocks/>
          </p:cNvCxnSpPr>
          <p:nvPr/>
        </p:nvCxnSpPr>
        <p:spPr>
          <a:xfrm>
            <a:off x="469469" y="5984619"/>
            <a:ext cx="194738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2" name="Groep 41">
            <a:extLst>
              <a:ext uri="{FF2B5EF4-FFF2-40B4-BE49-F238E27FC236}">
                <a16:creationId xmlns:a16="http://schemas.microsoft.com/office/drawing/2014/main" id="{E127BABD-084A-4BAB-9CCE-2869F7BF3620}"/>
              </a:ext>
            </a:extLst>
          </p:cNvPr>
          <p:cNvGrpSpPr/>
          <p:nvPr/>
        </p:nvGrpSpPr>
        <p:grpSpPr>
          <a:xfrm>
            <a:off x="2509997" y="4829781"/>
            <a:ext cx="1258137" cy="495558"/>
            <a:chOff x="2984" y="0"/>
            <a:chExt cx="6106595" cy="693763"/>
          </a:xfrm>
        </p:grpSpPr>
        <p:sp>
          <p:nvSpPr>
            <p:cNvPr id="43" name="Pijl: punthaak 42">
              <a:extLst>
                <a:ext uri="{FF2B5EF4-FFF2-40B4-BE49-F238E27FC236}">
                  <a16:creationId xmlns:a16="http://schemas.microsoft.com/office/drawing/2014/main" id="{4B5B6B8F-7F1A-48CA-B4B4-9E76008B9E35}"/>
                </a:ext>
              </a:extLst>
            </p:cNvPr>
            <p:cNvSpPr/>
            <p:nvPr/>
          </p:nvSpPr>
          <p:spPr>
            <a:xfrm>
              <a:off x="2984" y="0"/>
              <a:ext cx="6106595" cy="693763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Pijl: punthaak 4">
              <a:extLst>
                <a:ext uri="{FF2B5EF4-FFF2-40B4-BE49-F238E27FC236}">
                  <a16:creationId xmlns:a16="http://schemas.microsoft.com/office/drawing/2014/main" id="{177E70A0-ED83-44BD-B2BA-8498B78E14CC}"/>
                </a:ext>
              </a:extLst>
            </p:cNvPr>
            <p:cNvSpPr txBox="1"/>
            <p:nvPr/>
          </p:nvSpPr>
          <p:spPr>
            <a:xfrm>
              <a:off x="550446" y="0"/>
              <a:ext cx="5212249" cy="693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016" tIns="41006" rIns="41006" bIns="41006" numCol="1" spcCol="1270" anchor="ctr" anchorCtr="0">
              <a:noAutofit/>
            </a:bodyPr>
            <a:lstStyle/>
            <a:p>
              <a:pPr algn="ctr" defTabSz="1366838">
                <a:lnSpc>
                  <a:spcPct val="90000"/>
                </a:lnSpc>
                <a:spcAft>
                  <a:spcPct val="35000"/>
                </a:spcAft>
              </a:pPr>
              <a:r>
                <a:rPr lang="nl-NL" sz="1500" dirty="0" err="1"/>
                <a:t>Contracting</a:t>
              </a:r>
              <a:endParaRPr lang="nl-NL" sz="1500" dirty="0"/>
            </a:p>
          </p:txBody>
        </p:sp>
      </p:grp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0F02ACA8-12A9-4936-B1A2-E68642A481C9}"/>
              </a:ext>
            </a:extLst>
          </p:cNvPr>
          <p:cNvCxnSpPr>
            <a:cxnSpLocks/>
          </p:cNvCxnSpPr>
          <p:nvPr/>
        </p:nvCxnSpPr>
        <p:spPr>
          <a:xfrm>
            <a:off x="2579549" y="5972394"/>
            <a:ext cx="220093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A1767DA3-2D14-4152-A723-CA711CAC467F}"/>
              </a:ext>
            </a:extLst>
          </p:cNvPr>
          <p:cNvCxnSpPr>
            <a:cxnSpLocks/>
          </p:cNvCxnSpPr>
          <p:nvPr/>
        </p:nvCxnSpPr>
        <p:spPr>
          <a:xfrm>
            <a:off x="4867965" y="5972394"/>
            <a:ext cx="368853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26BF373D-F3D0-472A-972D-084D367169AC}"/>
              </a:ext>
            </a:extLst>
          </p:cNvPr>
          <p:cNvSpPr txBox="1"/>
          <p:nvPr/>
        </p:nvSpPr>
        <p:spPr>
          <a:xfrm>
            <a:off x="3088084" y="5507173"/>
            <a:ext cx="1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/>
              <a:t>2017-2019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249DD855-89FF-497D-A053-498A8F8503AE}"/>
              </a:ext>
            </a:extLst>
          </p:cNvPr>
          <p:cNvSpPr txBox="1"/>
          <p:nvPr/>
        </p:nvSpPr>
        <p:spPr>
          <a:xfrm>
            <a:off x="6188810" y="547683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/>
              <a:t>2019-2039</a:t>
            </a:r>
          </a:p>
        </p:txBody>
      </p:sp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2C28941E-2C30-4595-8A1E-A268558D95D9}"/>
              </a:ext>
            </a:extLst>
          </p:cNvPr>
          <p:cNvCxnSpPr>
            <a:cxnSpLocks/>
          </p:cNvCxnSpPr>
          <p:nvPr/>
        </p:nvCxnSpPr>
        <p:spPr>
          <a:xfrm>
            <a:off x="6403064" y="4122061"/>
            <a:ext cx="0" cy="672618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B931C14F-FD79-4CE1-B656-C881868F2731}"/>
              </a:ext>
            </a:extLst>
          </p:cNvPr>
          <p:cNvCxnSpPr>
            <a:cxnSpLocks/>
          </p:cNvCxnSpPr>
          <p:nvPr/>
        </p:nvCxnSpPr>
        <p:spPr>
          <a:xfrm>
            <a:off x="4505221" y="4122061"/>
            <a:ext cx="0" cy="672618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vak 50">
            <a:extLst>
              <a:ext uri="{FF2B5EF4-FFF2-40B4-BE49-F238E27FC236}">
                <a16:creationId xmlns:a16="http://schemas.microsoft.com/office/drawing/2014/main" id="{8A181C10-73A8-44C0-AEC7-769EE8A89D3B}"/>
              </a:ext>
            </a:extLst>
          </p:cNvPr>
          <p:cNvSpPr txBox="1"/>
          <p:nvPr/>
        </p:nvSpPr>
        <p:spPr>
          <a:xfrm>
            <a:off x="5690219" y="3308080"/>
            <a:ext cx="154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u="sng" dirty="0"/>
              <a:t>Onderhoud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F74FFC57-B1C0-47DB-AC0B-DA6A3A46CA2B}"/>
              </a:ext>
            </a:extLst>
          </p:cNvPr>
          <p:cNvSpPr txBox="1"/>
          <p:nvPr/>
        </p:nvSpPr>
        <p:spPr>
          <a:xfrm>
            <a:off x="628650" y="3235329"/>
            <a:ext cx="178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u="sng" dirty="0"/>
              <a:t>Vergunningen  en SDE+ 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CAFC4CD6-BF4D-43E0-85BA-7C7D26FBE456}"/>
              </a:ext>
            </a:extLst>
          </p:cNvPr>
          <p:cNvSpPr txBox="1"/>
          <p:nvPr/>
        </p:nvSpPr>
        <p:spPr>
          <a:xfrm>
            <a:off x="786441" y="5519703"/>
            <a:ext cx="380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/>
              <a:t>2006-2017</a:t>
            </a:r>
          </a:p>
        </p:txBody>
      </p:sp>
    </p:spTree>
    <p:extLst>
      <p:ext uri="{BB962C8B-B14F-4D97-AF65-F5344CB8AC3E}">
        <p14:creationId xmlns:p14="http://schemas.microsoft.com/office/powerpoint/2010/main" val="139545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78195-4707-4C6A-B22C-398A74EA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Windturbine selectie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F1CB0-EDF8-4C45-8081-2AB2C17FD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Long list gemaakt van 7 turbines: </a:t>
            </a:r>
            <a:r>
              <a:rPr lang="nl-NL" dirty="0" err="1"/>
              <a:t>Vestas</a:t>
            </a:r>
            <a:r>
              <a:rPr lang="nl-NL" dirty="0"/>
              <a:t>, Siemens, </a:t>
            </a:r>
            <a:r>
              <a:rPr lang="nl-NL" dirty="0" err="1"/>
              <a:t>Gamesa</a:t>
            </a:r>
            <a:r>
              <a:rPr lang="nl-NL" dirty="0"/>
              <a:t>, GE, Lagerweij, </a:t>
            </a:r>
            <a:r>
              <a:rPr lang="nl-NL" dirty="0" err="1"/>
              <a:t>Nordex</a:t>
            </a:r>
            <a:r>
              <a:rPr lang="nl-NL" dirty="0"/>
              <a:t>, </a:t>
            </a:r>
            <a:r>
              <a:rPr lang="nl-NL" dirty="0" err="1"/>
              <a:t>Senvion</a:t>
            </a:r>
            <a:endParaRPr lang="nl-NL" dirty="0"/>
          </a:p>
          <a:p>
            <a:r>
              <a:rPr lang="nl-NL" dirty="0"/>
              <a:t>Short list van 2: </a:t>
            </a:r>
            <a:r>
              <a:rPr lang="nl-NL" dirty="0" err="1"/>
              <a:t>Nordex</a:t>
            </a:r>
            <a:r>
              <a:rPr lang="nl-NL" dirty="0"/>
              <a:t> en Siemens </a:t>
            </a:r>
            <a:r>
              <a:rPr lang="nl-NL" dirty="0" err="1"/>
              <a:t>Gamesa</a:t>
            </a:r>
            <a:endParaRPr lang="nl-NL" dirty="0"/>
          </a:p>
          <a:p>
            <a:r>
              <a:rPr lang="nl-NL" dirty="0"/>
              <a:t>Belangrijkste eisen en criteria opgesteld</a:t>
            </a:r>
          </a:p>
          <a:p>
            <a:r>
              <a:rPr lang="nl-NL" dirty="0"/>
              <a:t>Prijs, onderhoud, garanties, </a:t>
            </a:r>
            <a:r>
              <a:rPr lang="nl-NL" dirty="0" err="1"/>
              <a:t>desired</a:t>
            </a:r>
            <a:r>
              <a:rPr lang="nl-NL" dirty="0"/>
              <a:t> state </a:t>
            </a:r>
          </a:p>
          <a:p>
            <a:r>
              <a:rPr lang="nl-NL" dirty="0"/>
              <a:t>Intensief traject </a:t>
            </a:r>
          </a:p>
          <a:p>
            <a:r>
              <a:rPr lang="nl-NL" dirty="0"/>
              <a:t>Definitieve keuze: Maart 2018 </a:t>
            </a:r>
          </a:p>
        </p:txBody>
      </p:sp>
    </p:spTree>
    <p:extLst>
      <p:ext uri="{BB962C8B-B14F-4D97-AF65-F5344CB8AC3E}">
        <p14:creationId xmlns:p14="http://schemas.microsoft.com/office/powerpoint/2010/main" val="708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A16DC-97FF-4A33-8DC0-E5549250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Nordex</a:t>
            </a:r>
            <a:r>
              <a:rPr lang="nl-NL" dirty="0"/>
              <a:t> en Siemens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8FB1A5-57D4-48C4-BF48-47C2D67B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err="1"/>
              <a:t>Nordex</a:t>
            </a:r>
            <a:r>
              <a:rPr lang="nl-NL" b="1" dirty="0"/>
              <a:t>			Siemens </a:t>
            </a:r>
            <a:r>
              <a:rPr lang="nl-NL" b="1" dirty="0" err="1"/>
              <a:t>Gamesa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Tandwielkast		Direct Drive </a:t>
            </a:r>
          </a:p>
          <a:p>
            <a:pPr marL="0" indent="0">
              <a:buNone/>
            </a:pPr>
            <a:r>
              <a:rPr lang="nl-NL" dirty="0"/>
              <a:t>3.9 Mw			4.2 Mw</a:t>
            </a:r>
          </a:p>
          <a:p>
            <a:pPr marL="0" indent="0">
              <a:buNone/>
            </a:pPr>
            <a:r>
              <a:rPr lang="nl-NL" dirty="0"/>
              <a:t>120 m mast			120 m mast</a:t>
            </a:r>
          </a:p>
          <a:p>
            <a:pPr marL="0" indent="0">
              <a:buNone/>
            </a:pPr>
            <a:r>
              <a:rPr lang="nl-NL" dirty="0"/>
              <a:t>131 m rotor			130 m rotor</a:t>
            </a:r>
          </a:p>
          <a:p>
            <a:pPr marL="0" indent="0">
              <a:buNone/>
            </a:pPr>
            <a:r>
              <a:rPr lang="nl-NL" dirty="0"/>
              <a:t>Brongeluid 106 dB		Brongeluid 106 dB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655003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538135"/>
      </a:hlink>
      <a:folHlink>
        <a:srgbClr val="538135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BVR presentatie incl hoofstukoverzicht</Template>
  <TotalTime>7682</TotalTime>
  <Words>490</Words>
  <Application>Microsoft Office PowerPoint</Application>
  <PresentationFormat>Diavoorstelling (4:3)</PresentationFormat>
  <Paragraphs>142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Geneva</vt:lpstr>
      <vt:lpstr>Wingdings</vt:lpstr>
      <vt:lpstr>Aangepast ontwerp</vt:lpstr>
      <vt:lpstr>Klankbordgroep Windpark Waardpolder</vt:lpstr>
      <vt:lpstr>Agenda</vt:lpstr>
      <vt:lpstr>Notulen 22 februari 2016</vt:lpstr>
      <vt:lpstr>Terugblik 2016 en 2017   </vt:lpstr>
      <vt:lpstr>Terugblik 2016 en 2017     </vt:lpstr>
      <vt:lpstr> Terugblik 2016 en 2017 </vt:lpstr>
      <vt:lpstr>Terugblik 2016 en 2017   </vt:lpstr>
      <vt:lpstr>Windturbine selectie</vt:lpstr>
      <vt:lpstr>Nordex en Siemens</vt:lpstr>
      <vt:lpstr>Nordex en Siemens</vt:lpstr>
      <vt:lpstr>Bouwfase</vt:lpstr>
      <vt:lpstr>Aanvoer en afvoer via noordzijde</vt:lpstr>
      <vt:lpstr>Obligatieregeling</vt:lpstr>
      <vt:lpstr>Stichting</vt:lpstr>
      <vt:lpstr> Rondvraag en afsluiting</vt:lpstr>
      <vt:lpstr>PowerPoint-presentatie</vt:lpstr>
      <vt:lpstr>Toplichten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Participatie &amp; Compensatie Windpark Energiek</dc:title>
  <dc:creator>Steven Velthuijsen</dc:creator>
  <cp:lastModifiedBy>Jacqueline Geertzema</cp:lastModifiedBy>
  <cp:revision>158</cp:revision>
  <cp:lastPrinted>2015-07-02T14:58:38Z</cp:lastPrinted>
  <dcterms:created xsi:type="dcterms:W3CDTF">2015-03-23T09:50:10Z</dcterms:created>
  <dcterms:modified xsi:type="dcterms:W3CDTF">2018-01-28T14:42:23Z</dcterms:modified>
</cp:coreProperties>
</file>